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57" r:id="rId5"/>
    <p:sldId id="271" r:id="rId6"/>
    <p:sldId id="272" r:id="rId7"/>
    <p:sldId id="273" r:id="rId8"/>
    <p:sldId id="274" r:id="rId9"/>
    <p:sldId id="258" r:id="rId10"/>
    <p:sldId id="267" r:id="rId11"/>
    <p:sldId id="268" r:id="rId12"/>
    <p:sldId id="269" r:id="rId13"/>
    <p:sldId id="270" r:id="rId14"/>
    <p:sldId id="262" r:id="rId15"/>
    <p:sldId id="264" r:id="rId16"/>
    <p:sldId id="263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545"/>
    <a:srgbClr val="2A2343"/>
    <a:srgbClr val="353651"/>
    <a:srgbClr val="45435C"/>
    <a:srgbClr val="3D3C57"/>
    <a:srgbClr val="2B2444"/>
    <a:srgbClr val="FAD9A6"/>
    <a:srgbClr val="F1AF46"/>
    <a:srgbClr val="171530"/>
    <a:srgbClr val="181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B675D-07DD-4074-A5CD-982AA9C18AA2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EB544-27E3-4482-8294-AB37B6CA49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22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52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E1609-6A7C-A518-FB50-E7AEEAB0B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7D33D-2C3B-628E-3644-35B419060C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3D0EB-AE88-CE99-151F-1174CD8783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AC775-A405-D821-008A-23EF1A0B5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34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65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AC954-6226-68EA-4296-644112801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68693-1057-65ED-3716-29B4C88DE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78696-D6FF-F9B8-92FF-139D18311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F4E3-79FA-60E8-D75C-FBDC8665C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56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1F412-22EF-AE06-064E-A1B263CE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BBEE9-CB9F-1873-EED1-0F14E7097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52A71-34B6-FEB7-00E5-DB2464D66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AB88A-84B6-C737-5815-48886FD4D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3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15A6C-FEE5-54A5-FDE1-C80392043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7EDE8-10F5-EBCB-CC71-7F9BE88E7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E6246-BBE9-CEB3-9596-98E1C8564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35BA2-EC2D-4331-D685-56477C0EA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619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959FF-DF98-97FA-8595-13BE34F1D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9D860-5C7A-9D52-0DD5-B0DB8A6A1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FD7C0-41ED-5DF4-C6E8-567893ED4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8DFA7-223D-F28A-2E70-ED1C2BE37C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EB544-27E3-4482-8294-AB37B6CA491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24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4CA0D-8C62-644A-7436-D18BC8A0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99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B53AF-38A2-7D43-EA4A-1D192C8B4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63" y="1589313"/>
            <a:ext cx="5419271" cy="1234317"/>
          </a:xfrm>
        </p:spPr>
        <p:txBody>
          <a:bodyPr>
            <a:noAutofit/>
          </a:bodyPr>
          <a:lstStyle/>
          <a:p>
            <a:pPr algn="ctr"/>
            <a:r>
              <a:rPr lang="en-IN" sz="7200" b="1" dirty="0">
                <a:ln w="12700">
                  <a:noFill/>
                  <a:prstDash val="solid"/>
                </a:ln>
                <a:solidFill>
                  <a:srgbClr val="2B2444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Lore Trail</a:t>
            </a:r>
            <a:endParaRPr lang="en-IN" sz="7200" dirty="0">
              <a:solidFill>
                <a:srgbClr val="2B2444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B396A-1A00-717B-6B62-EFD39E5D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3429000"/>
            <a:ext cx="4851401" cy="140546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2A2343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digital library of global folklore, myths, and traditions.</a:t>
            </a:r>
            <a:endParaRPr lang="en-IN" sz="2400" dirty="0">
              <a:solidFill>
                <a:srgbClr val="2A2343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endParaRPr lang="en-IN" sz="2400" dirty="0">
              <a:solidFill>
                <a:srgbClr val="2A2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129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D297-9B2C-EBED-8504-4F3D97D3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547F6-83A4-D335-CF69-59E2B29D4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0966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B6575-20EB-04C3-BAE5-2891151F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33" y="1267850"/>
            <a:ext cx="5909667" cy="51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87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9CE22-7FE0-41D6-9A45-E71A12C07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36" y="2603637"/>
            <a:ext cx="2883967" cy="3845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7E46A-80E2-0A7D-1204-5B3ADFDC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72" y="2603636"/>
            <a:ext cx="2883967" cy="3845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9AB8F-9E6D-050B-BF4C-DB17EE69A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61" y="2603637"/>
            <a:ext cx="2883967" cy="3845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99B26-1A90-6160-5F38-57522F243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7" y="2603637"/>
            <a:ext cx="2883967" cy="38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7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2B936-C6FC-FCF7-7E45-F494F024D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C4AEFB-9186-F376-EDDD-DE2A03DCB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61" y="2167288"/>
            <a:ext cx="2883967" cy="4480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C1FCD-5C7D-F231-BB71-589FAAF57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06" y="259081"/>
            <a:ext cx="2883967" cy="4480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D7383E-1CB5-93F5-BEBF-40EDF27E7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28" y="2167288"/>
            <a:ext cx="2883967" cy="4480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4B118-00E5-3176-8E6F-E897F93B3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" y="161759"/>
            <a:ext cx="2883967" cy="44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8C46E-759B-3FD7-7A9B-03D0DF1D2A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0" b="29969" l="70866" r="96763">
                        <a14:foregroundMark x1="70801" y1="27344" x2="71387" y2="17188"/>
                        <a14:foregroundMark x1="71387" y1="17188" x2="75977" y2="9375"/>
                        <a14:foregroundMark x1="75977" y1="9375" x2="71191" y2="15918"/>
                        <a14:foregroundMark x1="71191" y1="15918" x2="71387" y2="21289"/>
                        <a14:foregroundMark x1="94238" y1="8789" x2="95410" y2="6934"/>
                        <a14:foregroundMark x1="90820" y1="7715" x2="90527" y2="7031"/>
                        <a14:foregroundMark x1="86914" y1="10938" x2="87207" y2="9082"/>
                      </a14:backgroundRemoval>
                    </a14:imgEffect>
                  </a14:imgLayer>
                </a14:imgProps>
              </a:ext>
            </a:extLst>
          </a:blip>
          <a:srcRect l="67629" b="66701"/>
          <a:stretch>
            <a:fillRect/>
          </a:stretch>
        </p:blipFill>
        <p:spPr>
          <a:xfrm>
            <a:off x="182313" y="155256"/>
            <a:ext cx="2103688" cy="2163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5AECA-9512-9032-5CD7-51D65F099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87" y="2717038"/>
            <a:ext cx="2647729" cy="3652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68EBE-A9C6-52AA-EF81-8F150E304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78" y="2717038"/>
            <a:ext cx="2647729" cy="3652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56620-C1F0-745A-F09D-3BAAC01E1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31" y="2717038"/>
            <a:ext cx="2647729" cy="3652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BEE2F-7836-0CAC-3806-3809C784A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" y="2717038"/>
            <a:ext cx="2647729" cy="36524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7A59431-3627-53C6-1EDD-6AACBB9A965F}"/>
              </a:ext>
            </a:extLst>
          </p:cNvPr>
          <p:cNvSpPr txBox="1">
            <a:spLocks/>
          </p:cNvSpPr>
          <p:nvPr/>
        </p:nvSpPr>
        <p:spPr>
          <a:xfrm>
            <a:off x="2065689" y="691696"/>
            <a:ext cx="85255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Baskerville Old Face" panose="02020602080505020303" pitchFamily="18" charset="0"/>
              </a:rPr>
              <a:t>WIREFRAME &amp; PROTOTYPING</a:t>
            </a:r>
          </a:p>
        </p:txBody>
      </p:sp>
    </p:spTree>
    <p:extLst>
      <p:ext uri="{BB962C8B-B14F-4D97-AF65-F5344CB8AC3E}">
        <p14:creationId xmlns:p14="http://schemas.microsoft.com/office/powerpoint/2010/main" val="27065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82001-F4E1-61EC-2683-35EE30F4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80FBF6-8A56-B5A7-F786-06EE2384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6" y="944409"/>
            <a:ext cx="12192000" cy="59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609B4-F3E7-5AF2-C11D-8DCBBB55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6563F-BE77-4EB7-659D-B49300622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409"/>
            <a:ext cx="12192000" cy="59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38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AB7C-A8DB-9458-2169-F77BA494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BC6DF2-E3ED-ABB5-1AD6-BCEE5EEAD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409"/>
            <a:ext cx="12192000" cy="59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4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4A55E-1583-0FD0-01F3-8D9A49A4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BCCF7D-82D4-084B-CC9E-4C43C45F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409"/>
            <a:ext cx="12192000" cy="59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7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C217E-EF92-C660-1515-D3F1CB64A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at name do you think best suits this platform?. Number of responses: 22 responses.">
            <a:extLst>
              <a:ext uri="{FF2B5EF4-FFF2-40B4-BE49-F238E27FC236}">
                <a16:creationId xmlns:a16="http://schemas.microsoft.com/office/drawing/2014/main" id="{F0975DC8-0D05-6A31-6C88-0F2FFEF72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1869850"/>
            <a:ext cx="9664700" cy="46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3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8143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rgbClr val="16153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37081-1E12-766F-BE2D-1D7AC0F7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485AA-8578-1200-356E-A3F7D977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99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DE1CC-CA56-0859-A619-662F9D522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099" y="630767"/>
            <a:ext cx="7099301" cy="2421464"/>
          </a:xfrm>
        </p:spPr>
        <p:txBody>
          <a:bodyPr>
            <a:noAutofit/>
          </a:bodyPr>
          <a:lstStyle/>
          <a:p>
            <a:r>
              <a:rPr lang="en-IN" sz="9600" b="1" dirty="0">
                <a:ln w="12700">
                  <a:noFill/>
                  <a:prstDash val="solid"/>
                </a:ln>
                <a:solidFill>
                  <a:srgbClr val="FFCC66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Lore Trail</a:t>
            </a:r>
            <a:endParaRPr lang="en-IN" sz="96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C6FDA-420E-7598-46A8-0D2937934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3429000"/>
            <a:ext cx="4851401" cy="140546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A digital library of global folklore, myths, and traditions.</a:t>
            </a:r>
            <a:endParaRPr lang="en-IN" sz="2400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6485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44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E0A18-4312-DCBE-D960-DC8734430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A6BD7-9DB1-C46B-2507-F99A996BA3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1299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136E2-66E5-A3A5-FF66-C2658D149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99" y="1058334"/>
            <a:ext cx="6591301" cy="1566333"/>
          </a:xfrm>
          <a:solidFill>
            <a:schemeClr val="tx1">
              <a:alpha val="80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txBody>
          <a:bodyPr>
            <a:noAutofit/>
          </a:bodyPr>
          <a:lstStyle/>
          <a:p>
            <a:pPr algn="ctr"/>
            <a:r>
              <a:rPr lang="en-IN" sz="7200" b="1" dirty="0">
                <a:ln w="12700">
                  <a:noFill/>
                  <a:prstDash val="solid"/>
                </a:ln>
                <a:solidFill>
                  <a:srgbClr val="FFCC66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Lore Trail</a:t>
            </a:r>
            <a:br>
              <a:rPr lang="en-IN" sz="7200" b="1" dirty="0">
                <a:ln w="12700">
                  <a:noFill/>
                  <a:prstDash val="solid"/>
                </a:ln>
                <a:solidFill>
                  <a:srgbClr val="FFCC66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</a:br>
            <a:r>
              <a:rPr lang="en-IN" sz="1800" b="1" dirty="0">
                <a:ln w="12700">
                  <a:noFill/>
                  <a:prstDash val="solid"/>
                </a:ln>
                <a:solidFill>
                  <a:srgbClr val="FFCC66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     </a:t>
            </a:r>
            <a:endParaRPr lang="en-IN" sz="720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81151-C7CB-000F-9E7B-766552D76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3429000"/>
            <a:ext cx="4851401" cy="197031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MV Boli" panose="02000500030200090000" pitchFamily="2" charset="0"/>
                <a:cs typeface="MV Boli" panose="02000500030200090000" pitchFamily="2" charset="0"/>
              </a:rPr>
              <a:t>A digital library of global folklore, myths, and traditions.</a:t>
            </a:r>
            <a:endParaRPr lang="en-IN" sz="28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ctr"/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056017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E6F2-7AD2-B4EE-94FC-3D04496C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58" y="609600"/>
            <a:ext cx="7039884" cy="89603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skerville Old Face" panose="02020602080505020303" pitchFamily="18" charset="0"/>
              </a:rPr>
              <a:t>PROBLEM STATEMENT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E24AA1D-D4EB-4121-54F2-512CC5F3AF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6058" y="5078849"/>
            <a:ext cx="3240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/>
              <a:t>Lack of </a:t>
            </a:r>
            <a:r>
              <a:rPr lang="en-US" sz="2000" b="1" dirty="0"/>
              <a:t>engaging UI/UX</a:t>
            </a:r>
            <a:r>
              <a:rPr lang="en-US" sz="2000" dirty="0"/>
              <a:t> to attract younger, digital-native audiences.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804454-C77D-4F6A-BBDD-05B3CCF00831}"/>
              </a:ext>
            </a:extLst>
          </p:cNvPr>
          <p:cNvSpPr txBox="1"/>
          <p:nvPr/>
        </p:nvSpPr>
        <p:spPr>
          <a:xfrm>
            <a:off x="956058" y="2188961"/>
            <a:ext cx="324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No </a:t>
            </a:r>
            <a:r>
              <a:rPr lang="en-US" sz="2000" b="1" dirty="0"/>
              <a:t>dedicated space</a:t>
            </a:r>
            <a:r>
              <a:rPr lang="en-US" sz="2000" dirty="0"/>
              <a:t> for folklore, legends, mythology &amp; short story enthusiasts.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A415A-0074-CA10-F391-3E3C60FC5C36}"/>
              </a:ext>
            </a:extLst>
          </p:cNvPr>
          <p:cNvSpPr txBox="1"/>
          <p:nvPr/>
        </p:nvSpPr>
        <p:spPr>
          <a:xfrm>
            <a:off x="7995942" y="2256338"/>
            <a:ext cx="324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Existing platforms are </a:t>
            </a:r>
            <a:r>
              <a:rPr lang="en-US" sz="2000" b="1" dirty="0"/>
              <a:t>too text-heavy</a:t>
            </a:r>
            <a:r>
              <a:rPr lang="en-US" sz="2000" dirty="0"/>
              <a:t> and overwhelming.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EBA309-90A4-78AF-8E42-B8DFC28BF097}"/>
              </a:ext>
            </a:extLst>
          </p:cNvPr>
          <p:cNvSpPr txBox="1"/>
          <p:nvPr/>
        </p:nvSpPr>
        <p:spPr>
          <a:xfrm>
            <a:off x="7995942" y="4924961"/>
            <a:ext cx="324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Cultural stories risk becoming </a:t>
            </a:r>
            <a:r>
              <a:rPr lang="en-US" sz="2000" b="1" dirty="0"/>
              <a:t>outdated and underexplored</a:t>
            </a:r>
            <a:r>
              <a:rPr lang="en-US" sz="2000" dirty="0"/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EB5E95-38C3-BC92-A987-E11F327EC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0" b="30469" l="37012" r="63672">
                        <a14:foregroundMark x1="42871" y1="15234" x2="36328" y2="11621"/>
                        <a14:foregroundMark x1="36328" y1="11621" x2="41211" y2="6348"/>
                        <a14:foregroundMark x1="44318" y1="4889" x2="47450" y2="3417"/>
                        <a14:foregroundMark x1="42797" y1="5603" x2="43206" y2="5411"/>
                        <a14:foregroundMark x1="41211" y1="6348" x2="42200" y2="5884"/>
                        <a14:foregroundMark x1="54138" y1="5608" x2="55957" y2="6250"/>
                        <a14:foregroundMark x1="55957" y1="6250" x2="62109" y2="11035"/>
                        <a14:foregroundMark x1="62109" y1="11035" x2="62402" y2="26855"/>
                        <a14:foregroundMark x1="62402" y1="26855" x2="56875" y2="30245"/>
                        <a14:foregroundMark x1="48861" y1="30760" x2="38574" y2="29785"/>
                        <a14:foregroundMark x1="50269" y1="30893" x2="49512" y2="30821"/>
                        <a14:foregroundMark x1="38574" y1="29785" x2="36237" y2="23054"/>
                        <a14:foregroundMark x1="36741" y1="20808" x2="38574" y2="14941"/>
                        <a14:foregroundMark x1="38574" y1="14941" x2="37207" y2="13086"/>
                        <a14:foregroundMark x1="43851" y1="5859" x2="43742" y2="5657"/>
                        <a14:foregroundMark x1="44434" y1="6934" x2="43851" y2="5859"/>
                        <a14:foregroundMark x1="36816" y1="25977" x2="47754" y2="29785"/>
                        <a14:foregroundMark x1="47754" y1="29785" x2="38965" y2="29199"/>
                        <a14:foregroundMark x1="38965" y1="29199" x2="37012" y2="28125"/>
                        <a14:foregroundMark x1="55859" y1="13281" x2="56641" y2="16406"/>
                        <a14:foregroundMark x1="56641" y1="16406" x2="56934" y2="15430"/>
                        <a14:foregroundMark x1="56934" y1="15430" x2="59766" y2="17676"/>
                        <a14:foregroundMark x1="60156" y1="12305" x2="58789" y2="12305"/>
                        <a14:foregroundMark x1="58887" y1="14160" x2="60059" y2="13477"/>
                        <a14:foregroundMark x1="60059" y1="13477" x2="60059" y2="13477"/>
                        <a14:foregroundMark x1="50879" y1="9863" x2="41895" y2="14746"/>
                        <a14:foregroundMark x1="41895" y1="14746" x2="48145" y2="9277"/>
                        <a14:foregroundMark x1="48145" y1="9277" x2="46387" y2="16895"/>
                        <a14:foregroundMark x1="46387" y1="16895" x2="46094" y2="14453"/>
                        <a14:foregroundMark x1="47936" y1="30331" x2="42773" y2="30469"/>
                        <a14:foregroundMark x1="49842" y1="30280" x2="48426" y2="30318"/>
                        <a14:foregroundMark x1="47953" y1="30098" x2="49609" y2="29980"/>
                        <a14:foregroundMark x1="42773" y1="30469" x2="47504" y2="30131"/>
                        <a14:foregroundMark x1="62695" y1="27832" x2="62793" y2="20313"/>
                        <a14:foregroundMark x1="62793" y1="20313" x2="62988" y2="23535"/>
                        <a14:foregroundMark x1="61914" y1="23438" x2="61914" y2="23438"/>
                        <a14:foregroundMark x1="63281" y1="25586" x2="63672" y2="23242"/>
                        <a14:backgroundMark x1="48828" y1="4199" x2="49219" y2="3418"/>
                        <a14:backgroundMark x1="51367" y1="5176" x2="49707" y2="4102"/>
                        <a14:backgroundMark x1="50293" y1="4297" x2="47559" y2="3613"/>
                        <a14:backgroundMark x1="43066" y1="3906" x2="42285" y2="4688"/>
                        <a14:backgroundMark x1="51855" y1="4980" x2="53711" y2="6055"/>
                        <a14:backgroundMark x1="43262" y1="4785" x2="43066" y2="5469"/>
                        <a14:backgroundMark x1="42676" y1="5469" x2="42090" y2="5762"/>
                        <a14:backgroundMark x1="51172" y1="4688" x2="51563" y2="4785"/>
                        <a14:backgroundMark x1="51563" y1="4785" x2="52051" y2="4492"/>
                        <a14:backgroundMark x1="54004" y1="5664" x2="53906" y2="5762"/>
                        <a14:backgroundMark x1="54297" y1="5469" x2="54297" y2="5469"/>
                        <a14:backgroundMark x1="54297" y1="5469" x2="54297" y2="5469"/>
                        <a14:backgroundMark x1="54297" y1="5664" x2="54297" y2="5664"/>
                        <a14:backgroundMark x1="41895" y1="5859" x2="41895" y2="5859"/>
                        <a14:backgroundMark x1="41895" y1="5859" x2="41895" y2="5859"/>
                        <a14:backgroundMark x1="41895" y1="5859" x2="41895" y2="5859"/>
                        <a14:backgroundMark x1="41895" y1="5859" x2="41895" y2="5859"/>
                        <a14:backgroundMark x1="36719" y1="20801" x2="35938" y2="22949"/>
                        <a14:backgroundMark x1="57031" y1="30469" x2="50586" y2="31348"/>
                        <a14:backgroundMark x1="50586" y1="31348" x2="54980" y2="31250"/>
                        <a14:backgroundMark x1="56836" y1="30469" x2="56934" y2="30273"/>
                        <a14:backgroundMark x1="49805" y1="30957" x2="49707" y2="31152"/>
                      </a14:backgroundRemoval>
                    </a14:imgEffect>
                  </a14:imgLayer>
                </a14:imgProps>
              </a:ext>
            </a:extLst>
          </a:blip>
          <a:srcRect l="34228" t="3033" r="34715" b="68183"/>
          <a:stretch>
            <a:fillRect/>
          </a:stretch>
        </p:blipFill>
        <p:spPr>
          <a:xfrm>
            <a:off x="4294634" y="2188961"/>
            <a:ext cx="3602732" cy="33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1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8F8E8-E819-37DF-DDC7-EA44220B4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7228-807E-27EC-D161-2301F798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58" y="609600"/>
            <a:ext cx="7039884" cy="89603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skerville Old Face" panose="02020602080505020303" pitchFamily="18" charset="0"/>
              </a:rPr>
              <a:t>solution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A86036-90E5-2CF4-9014-B78BCF1B0D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6058" y="5078849"/>
            <a:ext cx="3240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/>
              <a:t>Community-driven space</a:t>
            </a:r>
            <a:r>
              <a:rPr lang="en-US" sz="2000" dirty="0"/>
              <a:t> for writers &amp; readers to share and explore stories.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98831-E1D4-F2B3-A77E-FD1B08AF7761}"/>
              </a:ext>
            </a:extLst>
          </p:cNvPr>
          <p:cNvSpPr txBox="1"/>
          <p:nvPr/>
        </p:nvSpPr>
        <p:spPr>
          <a:xfrm>
            <a:off x="956058" y="2188961"/>
            <a:ext cx="3240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/>
              <a:t>LoreTrail</a:t>
            </a:r>
            <a:r>
              <a:rPr lang="en-US" sz="2000" dirty="0"/>
              <a:t>: A digital storytelling platform focused on folklore, mythology &amp; fantasy.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E6C50-5297-42DA-CB21-902F9DD9A3A1}"/>
              </a:ext>
            </a:extLst>
          </p:cNvPr>
          <p:cNvSpPr txBox="1"/>
          <p:nvPr/>
        </p:nvSpPr>
        <p:spPr>
          <a:xfrm>
            <a:off x="7995942" y="2256338"/>
            <a:ext cx="324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/>
              <a:t>Visually engaging UI</a:t>
            </a:r>
            <a:r>
              <a:rPr lang="en-US" sz="2000" dirty="0"/>
              <a:t> with interactive storytelling elements.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E8C319-D4E8-2869-024E-7A44852CCD0B}"/>
              </a:ext>
            </a:extLst>
          </p:cNvPr>
          <p:cNvSpPr txBox="1"/>
          <p:nvPr/>
        </p:nvSpPr>
        <p:spPr>
          <a:xfrm>
            <a:off x="7995942" y="4924961"/>
            <a:ext cx="324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/>
              <a:t>Makes traditional tales </a:t>
            </a:r>
            <a:r>
              <a:rPr lang="en-US" sz="2000" b="1" dirty="0"/>
              <a:t>accessible, attractive, and immersive</a:t>
            </a:r>
            <a:r>
              <a:rPr lang="en-US" sz="2000" dirty="0"/>
              <a:t> for all 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849AEF-A7EB-7F99-C871-1FFA07C8F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0" b="30469" l="37012" r="63672">
                        <a14:foregroundMark x1="42871" y1="15234" x2="36328" y2="11621"/>
                        <a14:foregroundMark x1="36328" y1="11621" x2="41211" y2="6348"/>
                        <a14:foregroundMark x1="44318" y1="4889" x2="47450" y2="3417"/>
                        <a14:foregroundMark x1="42797" y1="5603" x2="43206" y2="5411"/>
                        <a14:foregroundMark x1="41211" y1="6348" x2="42200" y2="5884"/>
                        <a14:foregroundMark x1="54138" y1="5608" x2="55957" y2="6250"/>
                        <a14:foregroundMark x1="55957" y1="6250" x2="62109" y2="11035"/>
                        <a14:foregroundMark x1="62109" y1="11035" x2="62402" y2="26855"/>
                        <a14:foregroundMark x1="62402" y1="26855" x2="56875" y2="30245"/>
                        <a14:foregroundMark x1="48861" y1="30760" x2="38574" y2="29785"/>
                        <a14:foregroundMark x1="50269" y1="30893" x2="49512" y2="30821"/>
                        <a14:foregroundMark x1="38574" y1="29785" x2="36237" y2="23054"/>
                        <a14:foregroundMark x1="36741" y1="20808" x2="38574" y2="14941"/>
                        <a14:foregroundMark x1="38574" y1="14941" x2="37207" y2="13086"/>
                        <a14:foregroundMark x1="43851" y1="5859" x2="43742" y2="5657"/>
                        <a14:foregroundMark x1="44434" y1="6934" x2="43851" y2="5859"/>
                        <a14:foregroundMark x1="36816" y1="25977" x2="47754" y2="29785"/>
                        <a14:foregroundMark x1="47754" y1="29785" x2="38965" y2="29199"/>
                        <a14:foregroundMark x1="38965" y1="29199" x2="37012" y2="28125"/>
                        <a14:foregroundMark x1="55859" y1="13281" x2="56641" y2="16406"/>
                        <a14:foregroundMark x1="56641" y1="16406" x2="56934" y2="15430"/>
                        <a14:foregroundMark x1="56934" y1="15430" x2="59766" y2="17676"/>
                        <a14:foregroundMark x1="60156" y1="12305" x2="58789" y2="12305"/>
                        <a14:foregroundMark x1="58887" y1="14160" x2="60059" y2="13477"/>
                        <a14:foregroundMark x1="60059" y1="13477" x2="60059" y2="13477"/>
                        <a14:foregroundMark x1="50879" y1="9863" x2="41895" y2="14746"/>
                        <a14:foregroundMark x1="41895" y1="14746" x2="48145" y2="9277"/>
                        <a14:foregroundMark x1="48145" y1="9277" x2="46387" y2="16895"/>
                        <a14:foregroundMark x1="46387" y1="16895" x2="46094" y2="14453"/>
                        <a14:foregroundMark x1="47936" y1="30331" x2="42773" y2="30469"/>
                        <a14:foregroundMark x1="49842" y1="30280" x2="48426" y2="30318"/>
                        <a14:foregroundMark x1="47953" y1="30098" x2="49609" y2="29980"/>
                        <a14:foregroundMark x1="42773" y1="30469" x2="47504" y2="30131"/>
                        <a14:foregroundMark x1="62695" y1="27832" x2="62793" y2="20313"/>
                        <a14:foregroundMark x1="62793" y1="20313" x2="62988" y2="23535"/>
                        <a14:foregroundMark x1="61914" y1="23438" x2="61914" y2="23438"/>
                        <a14:foregroundMark x1="63281" y1="25586" x2="63672" y2="23242"/>
                        <a14:backgroundMark x1="48828" y1="4199" x2="49219" y2="3418"/>
                        <a14:backgroundMark x1="51367" y1="5176" x2="49707" y2="4102"/>
                        <a14:backgroundMark x1="50293" y1="4297" x2="47559" y2="3613"/>
                        <a14:backgroundMark x1="43066" y1="3906" x2="42285" y2="4688"/>
                        <a14:backgroundMark x1="51855" y1="4980" x2="53711" y2="6055"/>
                        <a14:backgroundMark x1="43262" y1="4785" x2="43066" y2="5469"/>
                        <a14:backgroundMark x1="42676" y1="5469" x2="42090" y2="5762"/>
                        <a14:backgroundMark x1="51172" y1="4688" x2="51563" y2="4785"/>
                        <a14:backgroundMark x1="51563" y1="4785" x2="52051" y2="4492"/>
                        <a14:backgroundMark x1="54004" y1="5664" x2="53906" y2="5762"/>
                        <a14:backgroundMark x1="54297" y1="5469" x2="54297" y2="5469"/>
                        <a14:backgroundMark x1="54297" y1="5469" x2="54297" y2="5469"/>
                        <a14:backgroundMark x1="54297" y1="5664" x2="54297" y2="5664"/>
                        <a14:backgroundMark x1="41895" y1="5859" x2="41895" y2="5859"/>
                        <a14:backgroundMark x1="41895" y1="5859" x2="41895" y2="5859"/>
                        <a14:backgroundMark x1="41895" y1="5859" x2="41895" y2="5859"/>
                        <a14:backgroundMark x1="41895" y1="5859" x2="41895" y2="5859"/>
                        <a14:backgroundMark x1="36719" y1="20801" x2="35938" y2="22949"/>
                        <a14:backgroundMark x1="57031" y1="30469" x2="50586" y2="31348"/>
                        <a14:backgroundMark x1="50586" y1="31348" x2="54980" y2="31250"/>
                        <a14:backgroundMark x1="56836" y1="30469" x2="56934" y2="30273"/>
                        <a14:backgroundMark x1="49805" y1="30957" x2="49707" y2="31152"/>
                      </a14:backgroundRemoval>
                    </a14:imgEffect>
                  </a14:imgLayer>
                </a14:imgProps>
              </a:ext>
            </a:extLst>
          </a:blip>
          <a:srcRect l="34228" t="3033" r="34715" b="68183"/>
          <a:stretch>
            <a:fillRect/>
          </a:stretch>
        </p:blipFill>
        <p:spPr>
          <a:xfrm>
            <a:off x="4294634" y="2188961"/>
            <a:ext cx="3602732" cy="33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55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C0DF5C-43D0-AA51-CD42-A780DCE04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7F72-5EE4-CBA7-9E69-ED6C80D2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58" y="609600"/>
            <a:ext cx="7039884" cy="89603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skerville Old Face" panose="02020602080505020303" pitchFamily="18" charset="0"/>
              </a:rPr>
              <a:t>COLOR PALETTE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FDBEF5-CE51-D266-FA2B-EC20CF45D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1" y="1878811"/>
            <a:ext cx="5804567" cy="3649133"/>
          </a:xfrm>
        </p:spPr>
        <p:txBody>
          <a:bodyPr/>
          <a:lstStyle/>
          <a:p>
            <a:r>
              <a:rPr lang="en-US" b="1" dirty="0"/>
              <a:t>Shades of Purple</a:t>
            </a:r>
            <a:r>
              <a:rPr lang="en-US" dirty="0"/>
              <a:t> form the primary base, symbolizing mystery, creativity, and the enchanting world of folklore and fantasy.</a:t>
            </a:r>
          </a:p>
          <a:p>
            <a:r>
              <a:rPr lang="en-US" b="1" dirty="0"/>
              <a:t>Gold Accents</a:t>
            </a:r>
            <a:r>
              <a:rPr lang="en-US" dirty="0"/>
              <a:t> highlight key elements, adding richness and a magical, premium touch.</a:t>
            </a:r>
          </a:p>
          <a:p>
            <a:r>
              <a:rPr lang="en-US" b="1" dirty="0"/>
              <a:t>White and Gold Texts</a:t>
            </a:r>
            <a:r>
              <a:rPr lang="en-US" dirty="0"/>
              <a:t> ensure readability while maintaining elegance and contrast.</a:t>
            </a:r>
          </a:p>
          <a:p>
            <a:r>
              <a:rPr lang="en-US" dirty="0"/>
              <a:t>Together, the palette creates a </a:t>
            </a:r>
            <a:r>
              <a:rPr lang="en-US" b="1" dirty="0"/>
              <a:t>storybook-like atmosphere</a:t>
            </a:r>
            <a:r>
              <a:rPr lang="en-US" dirty="0"/>
              <a:t> that feels immersive, engaging, and visually distinct from text-heavy platforms.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BFB5C-F19F-1EDD-B722-CB786E55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68" y="1984523"/>
            <a:ext cx="4758184" cy="40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88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91250-EBF9-FDE9-BFDB-3AF0066B5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C5FB-2147-7306-D8EC-3893E4072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058" y="609600"/>
            <a:ext cx="7039884" cy="89603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skerville Old Face" panose="02020602080505020303" pitchFamily="18" charset="0"/>
              </a:rPr>
              <a:t>PAGE STRUCTURES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AEF6EC2-82C1-3236-6E3E-A3F3F11D9F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119974"/>
            <a:ext cx="568291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 Page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Clear CTAs (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Craft Story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Stories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featured section, and “How it Works/About Us” for onboarding.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Page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Initially Pinterest-style staggered cards → shifted to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clean, symmetric card layout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user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 Trail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Personalized library (Continue Reading, Liked, All Reads) with symmetric cards for consistency.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Craft Your Story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Minimal writing interface with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 Draft + Publish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buttons to empower creators.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FAQ Page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Guidance for first-time users, reducing confusion.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6D70E-7A97-8713-4B8F-5F617D9B2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465" y="1885760"/>
            <a:ext cx="4740734" cy="41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5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254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73990-A588-6C99-AC52-6019295B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D788-72E9-C536-8A63-C9630E6E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166" y="597253"/>
            <a:ext cx="8749668" cy="896034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latin typeface="Baskerville Old Face" panose="02020602080505020303" pitchFamily="18" charset="0"/>
              </a:rPr>
              <a:t>Visual engagement &amp; impact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C2B1CD9-86CF-06AA-3AB9-FB630EF153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5801" y="2278992"/>
            <a:ext cx="5682915" cy="3375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Shift from text-heavy structures → visual-first storytelling cards</a:t>
            </a:r>
            <a:r>
              <a:rPr lang="en-IN" dirty="0"/>
              <a:t> for better discoverability.</a:t>
            </a:r>
          </a:p>
          <a:p>
            <a:r>
              <a:rPr lang="en-IN" b="1" dirty="0"/>
              <a:t>Pinterest-inspired layouts</a:t>
            </a:r>
            <a:r>
              <a:rPr lang="en-IN" dirty="0"/>
              <a:t>: more engaging, scroll-friendly, and intuitive.</a:t>
            </a:r>
          </a:p>
          <a:p>
            <a:r>
              <a:rPr lang="en-IN" b="1" dirty="0"/>
              <a:t>Symmetric card redesign</a:t>
            </a:r>
            <a:r>
              <a:rPr lang="en-IN" dirty="0"/>
              <a:t> based on user feedback → cleaner, more organized browsing.</a:t>
            </a:r>
          </a:p>
          <a:p>
            <a:r>
              <a:rPr lang="en-IN" b="1" dirty="0"/>
              <a:t>Rich visuals + minimal text</a:t>
            </a:r>
            <a:r>
              <a:rPr lang="en-IN" dirty="0"/>
              <a:t> help reduce fatigue and keep users immersed in stories.</a:t>
            </a:r>
          </a:p>
          <a:p>
            <a:r>
              <a:rPr lang="en-IN" dirty="0"/>
              <a:t>Result: </a:t>
            </a:r>
            <a:r>
              <a:rPr lang="en-IN" b="1" dirty="0"/>
              <a:t>Higher engagement, easier exploration, and stronger emotional connection.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6C0C3-D888-5AA6-D12D-CD9827666D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410" y="1965679"/>
            <a:ext cx="5449103" cy="39779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474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E1E4DB-7CC4-6B7F-A49C-A3C5A31B69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5378" y="-721756"/>
            <a:ext cx="8301512" cy="8301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9AB46-182C-0DC8-1A14-2825B4BCC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41" y="1610543"/>
            <a:ext cx="5848599" cy="1193800"/>
          </a:xfrm>
        </p:spPr>
        <p:txBody>
          <a:bodyPr>
            <a:normAutofit fontScale="90000"/>
          </a:bodyPr>
          <a:lstStyle/>
          <a:p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Lore Trail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9A7CE-70EA-95F6-BBCC-42F77CC2B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350" y="3225777"/>
            <a:ext cx="5382379" cy="1655762"/>
          </a:xfrm>
        </p:spPr>
        <p:txBody>
          <a:bodyPr>
            <a:normAutofit fontScale="85000" lnSpcReduction="20000"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digital library of global folklore, myths, and traditions.</a:t>
            </a:r>
            <a:endParaRPr lang="en-IN" sz="3600" b="1" dirty="0">
              <a:solidFill>
                <a:srgbClr val="00206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DFB795-E799-E371-E312-F5C9BF3C7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238" y1="51172" x2="51270" y2="53125"/>
                        <a14:foregroundMark x1="51270" y1="53125" x2="47754" y2="60645"/>
                        <a14:foregroundMark x1="47754" y1="60645" x2="54688" y2="62012"/>
                        <a14:foregroundMark x1="54688" y1="62012" x2="42871" y2="63672"/>
                        <a14:foregroundMark x1="53809" y1="49219" x2="53809" y2="55078"/>
                        <a14:foregroundMark x1="58301" y1="62598" x2="62109" y2="55566"/>
                        <a14:foregroundMark x1="62109" y1="55566" x2="60645" y2="57520"/>
                        <a14:foregroundMark x1="45996" y1="63672" x2="53906" y2="63086"/>
                        <a14:foregroundMark x1="53906" y1="63086" x2="48633" y2="63965"/>
                      </a14:backgroundRemoval>
                    </a14:imgEffect>
                  </a14:imgLayer>
                </a14:imgProps>
              </a:ext>
            </a:extLst>
          </a:blip>
          <a:srcRect l="33499" t="34074" r="33908" b="35185"/>
          <a:stretch>
            <a:fillRect/>
          </a:stretch>
        </p:blipFill>
        <p:spPr>
          <a:xfrm>
            <a:off x="-8788401" y="6172200"/>
            <a:ext cx="2235201" cy="210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F26FE2-401E-4DF7-E42C-3FA5C5175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300200" y="-431800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D1ECD-BA00-E1F6-8F43-279515C19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34" b="96777" l="37109" r="63770">
                        <a14:foregroundMark x1="37500" y1="82910" x2="37207" y2="74707"/>
                        <a14:foregroundMark x1="37207" y1="74707" x2="37988" y2="83105"/>
                        <a14:foregroundMark x1="38672" y1="95313" x2="49316" y2="97461"/>
                        <a14:foregroundMark x1="49316" y1="97461" x2="57715" y2="96777"/>
                        <a14:foregroundMark x1="57715" y1="96777" x2="39648" y2="95996"/>
                      </a14:backgroundRemoval>
                    </a14:imgEffect>
                  </a14:imgLayer>
                </a14:imgProps>
              </a:ext>
            </a:extLst>
          </a:blip>
          <a:srcRect l="34098" t="66366" r="32786" b="1439"/>
          <a:stretch>
            <a:fillRect/>
          </a:stretch>
        </p:blipFill>
        <p:spPr>
          <a:xfrm>
            <a:off x="-6444641" y="369575"/>
            <a:ext cx="4465082" cy="434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7A8AF-BAD7-4EA4-01E4-C8D4B9849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17" b="96680" l="3223" r="30176">
                        <a14:foregroundMark x1="9375" y1="71289" x2="24805" y2="69824"/>
                        <a14:foregroundMark x1="24805" y1="69824" x2="30273" y2="75488"/>
                        <a14:foregroundMark x1="30273" y1="75488" x2="30273" y2="76660"/>
                        <a14:foregroundMark x1="18848" y1="70215" x2="25098" y2="70117"/>
                      </a14:backgroundRemoval>
                    </a14:imgEffect>
                  </a14:imgLayer>
                </a14:imgProps>
              </a:ext>
            </a:extLst>
          </a:blip>
          <a:srcRect t="67805" r="66883"/>
          <a:stretch>
            <a:fillRect/>
          </a:stretch>
        </p:blipFill>
        <p:spPr>
          <a:xfrm>
            <a:off x="-6426200" y="7844979"/>
            <a:ext cx="2271132" cy="220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189C6-8E56-E126-4CCF-B22B5E86D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133" b="63477" l="70020" r="97266">
                        <a14:foregroundMark x1="83887" y1="61914" x2="92676" y2="62891"/>
                        <a14:foregroundMark x1="92676" y1="62891" x2="97266" y2="56445"/>
                        <a14:foregroundMark x1="97266" y1="56445" x2="96680" y2="52539"/>
                        <a14:foregroundMark x1="84863" y1="62793" x2="92480" y2="62988"/>
                        <a14:foregroundMark x1="92480" y1="62988" x2="85742" y2="63477"/>
                      </a14:backgroundRemoval>
                    </a14:imgEffect>
                  </a14:imgLayer>
                </a14:imgProps>
              </a:ext>
            </a:extLst>
          </a:blip>
          <a:srcRect l="66883" t="32959" b="34846"/>
          <a:stretch>
            <a:fillRect/>
          </a:stretch>
        </p:blipFill>
        <p:spPr>
          <a:xfrm>
            <a:off x="-10317176" y="8337708"/>
            <a:ext cx="2271132" cy="2207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355CEA-6F0E-D0CE-118B-12629530C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35" b="64063" l="3418" r="31445">
                        <a14:foregroundMark x1="24414" y1="36426" x2="17578" y2="36035"/>
                      </a14:backgroundRemoval>
                    </a14:imgEffect>
                  </a14:imgLayer>
                </a14:imgProps>
              </a:ext>
            </a:extLst>
          </a:blip>
          <a:srcRect t="32789" r="65059" b="32396"/>
          <a:stretch>
            <a:fillRect/>
          </a:stretch>
        </p:blipFill>
        <p:spPr>
          <a:xfrm>
            <a:off x="-11971066" y="6270115"/>
            <a:ext cx="2396247" cy="238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AB291-3A2A-F6B5-C2D9-3493B93ADD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0" b="29969" l="70866" r="96763">
                        <a14:foregroundMark x1="70801" y1="27344" x2="71387" y2="17188"/>
                        <a14:foregroundMark x1="71387" y1="17188" x2="75977" y2="9375"/>
                        <a14:foregroundMark x1="75977" y1="9375" x2="71191" y2="15918"/>
                        <a14:foregroundMark x1="71191" y1="15918" x2="71387" y2="21289"/>
                        <a14:foregroundMark x1="94238" y1="8789" x2="95410" y2="6934"/>
                        <a14:foregroundMark x1="90820" y1="7715" x2="90527" y2="7031"/>
                        <a14:foregroundMark x1="86914" y1="10938" x2="87207" y2="9082"/>
                      </a14:backgroundRemoval>
                    </a14:imgEffect>
                  </a14:imgLayer>
                </a14:imgProps>
              </a:ext>
            </a:extLst>
          </a:blip>
          <a:srcRect l="67629" b="66701"/>
          <a:stretch>
            <a:fillRect/>
          </a:stretch>
        </p:blipFill>
        <p:spPr>
          <a:xfrm>
            <a:off x="-9618361" y="4115991"/>
            <a:ext cx="2220002" cy="2283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0C49F7-1EC6-2837-E87F-1EE3D76FB4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0" b="30469" l="37012" r="63672">
                        <a14:foregroundMark x1="42871" y1="15234" x2="36328" y2="11621"/>
                        <a14:foregroundMark x1="36328" y1="11621" x2="41211" y2="6348"/>
                        <a14:foregroundMark x1="41211" y1="6348" x2="47656" y2="3320"/>
                        <a14:foregroundMark x1="47656" y1="3320" x2="55957" y2="6250"/>
                        <a14:foregroundMark x1="55957" y1="6250" x2="62109" y2="11035"/>
                        <a14:foregroundMark x1="62109" y1="11035" x2="62402" y2="26855"/>
                        <a14:foregroundMark x1="62402" y1="26855" x2="55078" y2="31348"/>
                        <a14:foregroundMark x1="55078" y1="31348" x2="38574" y2="29785"/>
                        <a14:foregroundMark x1="38574" y1="29785" x2="36133" y2="22754"/>
                        <a14:foregroundMark x1="36133" y1="22754" x2="38574" y2="14941"/>
                        <a14:foregroundMark x1="38574" y1="14941" x2="37207" y2="13086"/>
                        <a14:foregroundMark x1="44434" y1="6934" x2="43164" y2="4590"/>
                        <a14:foregroundMark x1="36816" y1="25977" x2="47754" y2="29785"/>
                        <a14:foregroundMark x1="47754" y1="29785" x2="38965" y2="29199"/>
                        <a14:foregroundMark x1="38965" y1="29199" x2="37012" y2="28125"/>
                        <a14:foregroundMark x1="55859" y1="13281" x2="56641" y2="16406"/>
                        <a14:foregroundMark x1="56641" y1="16406" x2="56934" y2="15430"/>
                        <a14:foregroundMark x1="56934" y1="15430" x2="59766" y2="17676"/>
                        <a14:foregroundMark x1="60156" y1="12305" x2="58789" y2="12305"/>
                        <a14:foregroundMark x1="58887" y1="14160" x2="60059" y2="13477"/>
                        <a14:foregroundMark x1="60059" y1="13477" x2="60059" y2="13477"/>
                        <a14:foregroundMark x1="50879" y1="9863" x2="41895" y2="14746"/>
                        <a14:foregroundMark x1="41895" y1="14746" x2="48145" y2="9277"/>
                        <a14:foregroundMark x1="48145" y1="9277" x2="46387" y2="16895"/>
                        <a14:foregroundMark x1="46387" y1="16895" x2="46094" y2="14453"/>
                        <a14:foregroundMark x1="50098" y1="30273" x2="42773" y2="30469"/>
                        <a14:foregroundMark x1="42773" y1="30469" x2="49609" y2="29980"/>
                        <a14:foregroundMark x1="62695" y1="27832" x2="62793" y2="20313"/>
                        <a14:foregroundMark x1="62793" y1="20313" x2="62988" y2="23535"/>
                        <a14:foregroundMark x1="61914" y1="23438" x2="61914" y2="23438"/>
                        <a14:foregroundMark x1="63281" y1="25586" x2="63672" y2="23242"/>
                      </a14:backgroundRemoval>
                    </a14:imgEffect>
                  </a14:imgLayer>
                </a14:imgProps>
              </a:ext>
            </a:extLst>
          </a:blip>
          <a:srcRect l="34228" t="3033" r="34715" b="68183"/>
          <a:stretch>
            <a:fillRect/>
          </a:stretch>
        </p:blipFill>
        <p:spPr>
          <a:xfrm>
            <a:off x="-5178538" y="4258239"/>
            <a:ext cx="4465082" cy="4138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2D1665-CDBE-AF17-A6F2-F28D463978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2" b="31334" l="3333" r="30000">
                        <a14:foregroundMark x1="3320" y1="14160" x2="3711" y2="12012"/>
                        <a14:backgroundMark x1="9668" y1="22559" x2="18555" y2="23535"/>
                        <a14:backgroundMark x1="15430" y1="19629" x2="8301" y2="22559"/>
                        <a14:backgroundMark x1="8301" y1="22559" x2="8496" y2="23438"/>
                        <a14:backgroundMark x1="8496" y1="23438" x2="10449" y2="19727"/>
                        <a14:backgroundMark x1="4688" y1="19824" x2="5664" y2="21094"/>
                        <a14:backgroundMark x1="5176" y1="20605" x2="7520" y2="21484"/>
                        <a14:backgroundMark x1="7520" y1="21484" x2="5078" y2="19141"/>
                        <a14:backgroundMark x1="7422" y1="21387" x2="8984" y2="23242"/>
                        <a14:backgroundMark x1="8984" y1="23242" x2="8984" y2="23242"/>
                      </a14:backgroundRemoval>
                    </a14:imgEffect>
                  </a14:imgLayer>
                </a14:imgProps>
              </a:ext>
            </a:extLst>
          </a:blip>
          <a:srcRect r="66667" b="65185"/>
          <a:stretch>
            <a:fillRect/>
          </a:stretch>
        </p:blipFill>
        <p:spPr>
          <a:xfrm>
            <a:off x="-5929350" y="-3984884"/>
            <a:ext cx="4074329" cy="4255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4332E6-9989-487F-56F4-406C3F486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238" y1="51172" x2="51270" y2="53125"/>
                        <a14:foregroundMark x1="51270" y1="53125" x2="47754" y2="60645"/>
                        <a14:foregroundMark x1="47754" y1="60645" x2="54688" y2="62012"/>
                        <a14:foregroundMark x1="54688" y1="62012" x2="42871" y2="63672"/>
                        <a14:foregroundMark x1="53809" y1="49219" x2="53809" y2="55078"/>
                        <a14:foregroundMark x1="58301" y1="62598" x2="62109" y2="55566"/>
                        <a14:foregroundMark x1="62109" y1="55566" x2="60645" y2="57520"/>
                        <a14:foregroundMark x1="45996" y1="63672" x2="53906" y2="63086"/>
                        <a14:foregroundMark x1="53906" y1="63086" x2="48633" y2="63965"/>
                      </a14:backgroundRemoval>
                    </a14:imgEffect>
                  </a14:imgLayer>
                </a14:imgProps>
              </a:ext>
            </a:extLst>
          </a:blip>
          <a:srcRect l="33499" t="34074" r="33908" b="35185"/>
          <a:stretch>
            <a:fillRect/>
          </a:stretch>
        </p:blipFill>
        <p:spPr>
          <a:xfrm>
            <a:off x="15067536" y="6625715"/>
            <a:ext cx="2235201" cy="210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65AF75-C950-2160-CC0F-39A8E3EBC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34" b="96777" l="37109" r="63770">
                        <a14:foregroundMark x1="37500" y1="82910" x2="37207" y2="74707"/>
                        <a14:foregroundMark x1="37207" y1="74707" x2="37988" y2="83105"/>
                        <a14:foregroundMark x1="38672" y1="95313" x2="49316" y2="97461"/>
                        <a14:foregroundMark x1="49316" y1="97461" x2="57715" y2="96777"/>
                        <a14:foregroundMark x1="57715" y1="96777" x2="39648" y2="95996"/>
                      </a14:backgroundRemoval>
                    </a14:imgEffect>
                  </a14:imgLayer>
                </a14:imgProps>
              </a:ext>
            </a:extLst>
          </a:blip>
          <a:srcRect l="34098" t="66366" r="32786" b="1439"/>
          <a:stretch>
            <a:fillRect/>
          </a:stretch>
        </p:blipFill>
        <p:spPr>
          <a:xfrm>
            <a:off x="29466647" y="3504130"/>
            <a:ext cx="2271132" cy="2207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905CEF-0C60-19BD-5E0D-21DCB0608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17" b="96680" l="3223" r="30176">
                        <a14:foregroundMark x1="9375" y1="71289" x2="24805" y2="69824"/>
                        <a14:foregroundMark x1="24805" y1="69824" x2="30273" y2="75488"/>
                        <a14:foregroundMark x1="30273" y1="75488" x2="30273" y2="76660"/>
                        <a14:foregroundMark x1="18848" y1="70215" x2="25098" y2="70117"/>
                      </a14:backgroundRemoval>
                    </a14:imgEffect>
                  </a14:imgLayer>
                </a14:imgProps>
              </a:ext>
            </a:extLst>
          </a:blip>
          <a:srcRect t="67805" r="66883"/>
          <a:stretch>
            <a:fillRect/>
          </a:stretch>
        </p:blipFill>
        <p:spPr>
          <a:xfrm>
            <a:off x="26318028" y="3504130"/>
            <a:ext cx="2271132" cy="2207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D5DF3-13B7-2497-0BBB-53D1B08F4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133" b="63477" l="70020" r="97266">
                        <a14:foregroundMark x1="83887" y1="61914" x2="92676" y2="62891"/>
                        <a14:foregroundMark x1="92676" y1="62891" x2="97266" y2="56445"/>
                        <a14:foregroundMark x1="97266" y1="56445" x2="96680" y2="52539"/>
                        <a14:foregroundMark x1="84863" y1="62793" x2="92480" y2="62988"/>
                        <a14:foregroundMark x1="92480" y1="62988" x2="85742" y2="63477"/>
                      </a14:backgroundRemoval>
                    </a14:imgEffect>
                  </a14:imgLayer>
                </a14:imgProps>
              </a:ext>
            </a:extLst>
          </a:blip>
          <a:srcRect l="66883" t="32959" b="34846"/>
          <a:stretch>
            <a:fillRect/>
          </a:stretch>
        </p:blipFill>
        <p:spPr>
          <a:xfrm>
            <a:off x="22427052" y="3996859"/>
            <a:ext cx="2271132" cy="2207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938427-69A1-1175-4600-824E611454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35" b="64063" l="3418" r="31445">
                        <a14:foregroundMark x1="24414" y1="36426" x2="17578" y2="36035"/>
                      </a14:backgroundRemoval>
                    </a14:imgEffect>
                  </a14:imgLayer>
                </a14:imgProps>
              </a:ext>
            </a:extLst>
          </a:blip>
          <a:srcRect t="32789" r="65059" b="32396"/>
          <a:stretch>
            <a:fillRect/>
          </a:stretch>
        </p:blipFill>
        <p:spPr>
          <a:xfrm>
            <a:off x="20773162" y="1929266"/>
            <a:ext cx="2396247" cy="2387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4A8D41-C360-6CC0-3DE6-2C5A9772F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0" b="29969" l="70866" r="96763">
                        <a14:foregroundMark x1="70801" y1="27344" x2="71387" y2="17188"/>
                        <a14:foregroundMark x1="71387" y1="17188" x2="75977" y2="9375"/>
                        <a14:foregroundMark x1="75977" y1="9375" x2="71191" y2="15918"/>
                        <a14:foregroundMark x1="71191" y1="15918" x2="71387" y2="21289"/>
                        <a14:foregroundMark x1="94238" y1="8789" x2="95410" y2="6934"/>
                        <a14:foregroundMark x1="90820" y1="7715" x2="90527" y2="7031"/>
                        <a14:foregroundMark x1="86914" y1="10938" x2="87207" y2="9082"/>
                      </a14:backgroundRemoval>
                    </a14:imgEffect>
                  </a14:imgLayer>
                </a14:imgProps>
              </a:ext>
            </a:extLst>
          </a:blip>
          <a:srcRect l="67629" b="66701"/>
          <a:stretch>
            <a:fillRect/>
          </a:stretch>
        </p:blipFill>
        <p:spPr>
          <a:xfrm>
            <a:off x="17637293" y="5030391"/>
            <a:ext cx="2220002" cy="22836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6368D7-D111-62E9-4E86-13F4842D9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0" b="30469" l="37012" r="63672">
                        <a14:foregroundMark x1="42871" y1="15234" x2="36328" y2="11621"/>
                        <a14:foregroundMark x1="36328" y1="11621" x2="41211" y2="6348"/>
                        <a14:foregroundMark x1="41211" y1="6348" x2="47656" y2="3320"/>
                        <a14:foregroundMark x1="47656" y1="3320" x2="55957" y2="6250"/>
                        <a14:foregroundMark x1="55957" y1="6250" x2="62109" y2="11035"/>
                        <a14:foregroundMark x1="62109" y1="11035" x2="62402" y2="26855"/>
                        <a14:foregroundMark x1="62402" y1="26855" x2="55078" y2="31348"/>
                        <a14:foregroundMark x1="55078" y1="31348" x2="38574" y2="29785"/>
                        <a14:foregroundMark x1="38574" y1="29785" x2="36133" y2="22754"/>
                        <a14:foregroundMark x1="36133" y1="22754" x2="38574" y2="14941"/>
                        <a14:foregroundMark x1="38574" y1="14941" x2="37207" y2="13086"/>
                        <a14:foregroundMark x1="44434" y1="6934" x2="43164" y2="4590"/>
                        <a14:foregroundMark x1="36816" y1="25977" x2="47754" y2="29785"/>
                        <a14:foregroundMark x1="47754" y1="29785" x2="38965" y2="29199"/>
                        <a14:foregroundMark x1="38965" y1="29199" x2="37012" y2="28125"/>
                        <a14:foregroundMark x1="55859" y1="13281" x2="56641" y2="16406"/>
                        <a14:foregroundMark x1="56641" y1="16406" x2="56934" y2="15430"/>
                        <a14:foregroundMark x1="56934" y1="15430" x2="59766" y2="17676"/>
                        <a14:foregroundMark x1="60156" y1="12305" x2="58789" y2="12305"/>
                        <a14:foregroundMark x1="58887" y1="14160" x2="60059" y2="13477"/>
                        <a14:foregroundMark x1="60059" y1="13477" x2="60059" y2="13477"/>
                        <a14:foregroundMark x1="50879" y1="9863" x2="41895" y2="14746"/>
                        <a14:foregroundMark x1="41895" y1="14746" x2="48145" y2="9277"/>
                        <a14:foregroundMark x1="48145" y1="9277" x2="46387" y2="16895"/>
                        <a14:foregroundMark x1="46387" y1="16895" x2="46094" y2="14453"/>
                        <a14:foregroundMark x1="50098" y1="30273" x2="42773" y2="30469"/>
                        <a14:foregroundMark x1="42773" y1="30469" x2="49609" y2="29980"/>
                        <a14:foregroundMark x1="62695" y1="27832" x2="62793" y2="20313"/>
                        <a14:foregroundMark x1="62793" y1="20313" x2="62988" y2="23535"/>
                        <a14:foregroundMark x1="61914" y1="23438" x2="61914" y2="23438"/>
                        <a14:foregroundMark x1="63281" y1="25586" x2="63672" y2="23242"/>
                      </a14:backgroundRemoval>
                    </a14:imgEffect>
                  </a14:imgLayer>
                </a14:imgProps>
              </a:ext>
            </a:extLst>
          </a:blip>
          <a:srcRect l="34228" t="3033" r="34715" b="68183"/>
          <a:stretch>
            <a:fillRect/>
          </a:stretch>
        </p:blipFill>
        <p:spPr>
          <a:xfrm>
            <a:off x="28781828" y="1530171"/>
            <a:ext cx="2129883" cy="1973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DDED3D-49A9-762C-12C4-337F041353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2" b="31334" l="3333" r="30000">
                        <a14:foregroundMark x1="3320" y1="14160" x2="3711" y2="12012"/>
                        <a14:backgroundMark x1="9668" y1="22559" x2="18555" y2="23535"/>
                        <a14:backgroundMark x1="15430" y1="19629" x2="8301" y2="22559"/>
                        <a14:backgroundMark x1="8301" y1="22559" x2="8496" y2="23438"/>
                        <a14:backgroundMark x1="8496" y1="23438" x2="10449" y2="19727"/>
                        <a14:backgroundMark x1="4688" y1="19824" x2="5664" y2="21094"/>
                        <a14:backgroundMark x1="5176" y1="20605" x2="7520" y2="21484"/>
                        <a14:backgroundMark x1="7520" y1="21484" x2="5078" y2="19141"/>
                        <a14:backgroundMark x1="7422" y1="21387" x2="8984" y2="23242"/>
                        <a14:backgroundMark x1="8984" y1="23242" x2="8984" y2="23242"/>
                      </a14:backgroundRemoval>
                    </a14:imgEffect>
                  </a14:imgLayer>
                </a14:imgProps>
              </a:ext>
            </a:extLst>
          </a:blip>
          <a:srcRect r="66667" b="65185"/>
          <a:stretch>
            <a:fillRect/>
          </a:stretch>
        </p:blipFill>
        <p:spPr>
          <a:xfrm>
            <a:off x="26343428" y="586751"/>
            <a:ext cx="2286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365</TotalTime>
  <Words>398</Words>
  <Application>Microsoft Office PowerPoint</Application>
  <PresentationFormat>Widescreen</PresentationFormat>
  <Paragraphs>43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Arial</vt:lpstr>
      <vt:lpstr>Arial Narrow</vt:lpstr>
      <vt:lpstr>Baskerville Old Face</vt:lpstr>
      <vt:lpstr>Calibri</vt:lpstr>
      <vt:lpstr>Calibri Light</vt:lpstr>
      <vt:lpstr>MV Boli</vt:lpstr>
      <vt:lpstr>Celestial</vt:lpstr>
      <vt:lpstr>Lore Trail</vt:lpstr>
      <vt:lpstr>Lore Trail</vt:lpstr>
      <vt:lpstr>Lore Trail      </vt:lpstr>
      <vt:lpstr>PROBLEM STATEMENT</vt:lpstr>
      <vt:lpstr>solution</vt:lpstr>
      <vt:lpstr>COLOR PALETTE</vt:lpstr>
      <vt:lpstr>PAGE STRUCTURES</vt:lpstr>
      <vt:lpstr>Visual engagement &amp; impact</vt:lpstr>
      <vt:lpstr>Lore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agkrsmz3@outlook.com</dc:creator>
  <cp:lastModifiedBy>agkrsmz3@outlook.com</cp:lastModifiedBy>
  <cp:revision>7</cp:revision>
  <dcterms:created xsi:type="dcterms:W3CDTF">2025-08-13T15:59:38Z</dcterms:created>
  <dcterms:modified xsi:type="dcterms:W3CDTF">2025-08-16T13:18:31Z</dcterms:modified>
</cp:coreProperties>
</file>